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68" r:id="rId5"/>
    <p:sldId id="270" r:id="rId6"/>
    <p:sldId id="267" r:id="rId7"/>
    <p:sldId id="271" r:id="rId8"/>
    <p:sldId id="258" r:id="rId9"/>
    <p:sldId id="259" r:id="rId10"/>
    <p:sldId id="260" r:id="rId11"/>
    <p:sldId id="261" r:id="rId12"/>
    <p:sldId id="266" r:id="rId13"/>
    <p:sldId id="265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 autoAdjust="0"/>
    <p:restoredTop sz="94660"/>
  </p:normalViewPr>
  <p:slideViewPr>
    <p:cSldViewPr>
      <p:cViewPr varScale="1">
        <p:scale>
          <a:sx n="78" d="100"/>
          <a:sy n="7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475ECEF-43D2-46FF-87D7-2E79EFAC0DD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3069E5A-D23A-4C30-908A-18FCA4638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Rube Goldberg Machine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400800" cy="762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Nicole Stockton, Samantha Bennett, Arthur Swanson, and Raquel Navarro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44834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95400"/>
            <a:ext cx="6934200" cy="685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Electric to solar</a:t>
            </a:r>
            <a:endParaRPr lang="en-US" sz="4800" dirty="0"/>
          </a:p>
        </p:txBody>
      </p:sp>
      <p:pic>
        <p:nvPicPr>
          <p:cNvPr id="4" name="Picture 4" descr="E:\Soph yr\Rube Gold\DSCN3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362200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Solar to KE</a:t>
            </a:r>
            <a:endParaRPr lang="en-US" sz="4800" dirty="0"/>
          </a:p>
        </p:txBody>
      </p:sp>
      <p:pic>
        <p:nvPicPr>
          <p:cNvPr id="4" name="Picture 3" descr="E:\Soph yr\Rube Gold\DSCN3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3622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162800" cy="685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Total Efficiency</a:t>
            </a:r>
            <a:endParaRPr lang="en-US" sz="4800" dirty="0"/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1371600" y="2438400"/>
            <a:ext cx="2438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lang="en-US" sz="2200" dirty="0" smtClean="0"/>
              <a:t> </a:t>
            </a:r>
            <a:r>
              <a:rPr lang="en-US" sz="2200" dirty="0" err="1" smtClean="0"/>
              <a:t>mgh</a:t>
            </a:r>
            <a:r>
              <a:rPr lang="en-US" sz="2200" dirty="0" smtClean="0"/>
              <a:t>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noProof="0" dirty="0" smtClean="0"/>
              <a:t>.77(9.8)(.056)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0.423J</a:t>
            </a:r>
          </a:p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lang="en-US" sz="2200" dirty="0" smtClean="0"/>
              <a:t>: 1/2mv²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defRPr/>
            </a:pPr>
            <a:r>
              <a:rPr lang="en-US" sz="2200" dirty="0" smtClean="0"/>
              <a:t>1/2(.052)(.45)²</a:t>
            </a:r>
          </a:p>
          <a:p>
            <a:pPr lvl="0">
              <a:defRPr/>
            </a:pPr>
            <a:r>
              <a:rPr lang="en-US" sz="2200" dirty="0" smtClean="0"/>
              <a:t>W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: 0.0053J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28194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(.0053/.423)100= 1.3% 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37943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Video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020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0"/>
            <a:ext cx="6400800" cy="685800"/>
          </a:xfrm>
        </p:spPr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00800" cy="3886200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en-US" dirty="0" smtClean="0"/>
              <a:t> The Physics Classroom.1996-2011. 	&lt;http</a:t>
            </a:r>
            <a:r>
              <a:rPr lang="en-US" dirty="0"/>
              <a:t>://</a:t>
            </a:r>
            <a:r>
              <a:rPr lang="en-US" dirty="0" smtClean="0"/>
              <a:t>www.physicsclassroom.com/class/energy/u5l1b.cf	m&gt;.</a:t>
            </a:r>
          </a:p>
          <a:p>
            <a:pPr indent="0">
              <a:buNone/>
            </a:pPr>
            <a:r>
              <a:rPr lang="en-US" dirty="0" smtClean="0"/>
              <a:t>Kinetic Energy. August 2000. &lt;http</a:t>
            </a:r>
            <a:r>
              <a:rPr lang="en-US" dirty="0"/>
              <a:t>://</a:t>
            </a:r>
            <a:r>
              <a:rPr lang="en-US" dirty="0" smtClean="0"/>
              <a:t>hyperphysics.phy-	astr.gsu.edu/</a:t>
            </a:r>
            <a:r>
              <a:rPr lang="en-US" dirty="0" err="1" smtClean="0"/>
              <a:t>hbase</a:t>
            </a:r>
            <a:r>
              <a:rPr lang="en-US" dirty="0" smtClean="0"/>
              <a:t>/ke.html&gt;.</a:t>
            </a:r>
          </a:p>
          <a:p>
            <a:pPr indent="0">
              <a:buNone/>
            </a:pPr>
            <a:r>
              <a:rPr lang="en-US" dirty="0" smtClean="0"/>
              <a:t>	Mr. Jones</a:t>
            </a:r>
          </a:p>
          <a:p>
            <a:pPr indent="0">
              <a:buNone/>
            </a:pPr>
            <a:r>
              <a:rPr lang="en-US" u="sng" dirty="0" smtClean="0"/>
              <a:t>EIA Energy Kids</a:t>
            </a:r>
            <a:r>
              <a:rPr lang="en-US" dirty="0" smtClean="0"/>
              <a:t>. U.S Energy Information Association. 3 March 2011 	&lt;http</a:t>
            </a:r>
            <a:r>
              <a:rPr lang="en-US" dirty="0"/>
              <a:t>://</a:t>
            </a:r>
            <a:r>
              <a:rPr lang="en-US" dirty="0" smtClean="0"/>
              <a:t>www.eia.doe.gov/kids/energy.cfm?page=solar_home-	basics&gt;.</a:t>
            </a:r>
            <a:endParaRPr lang="en-US" dirty="0"/>
          </a:p>
          <a:p>
            <a:pPr indent="0">
              <a:buNone/>
            </a:pPr>
            <a:r>
              <a:rPr lang="en-US" dirty="0" smtClean="0"/>
              <a:t>Jones, Eric. Personal Interview. 3 March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PE to KE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2438400"/>
            <a:ext cx="2590800" cy="33528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W</a:t>
            </a:r>
            <a:r>
              <a:rPr lang="en-US" sz="2200" baseline="-25000" dirty="0" smtClean="0"/>
              <a:t>IN</a:t>
            </a:r>
            <a:r>
              <a:rPr lang="en-US" sz="2200" dirty="0" smtClean="0"/>
              <a:t>: </a:t>
            </a:r>
            <a:r>
              <a:rPr lang="en-US" sz="2200" dirty="0" err="1" smtClean="0"/>
              <a:t>mgh</a:t>
            </a:r>
            <a:endParaRPr lang="en-US" sz="2200" dirty="0" smtClean="0"/>
          </a:p>
          <a:p>
            <a:r>
              <a:rPr lang="en-US" sz="2200" dirty="0" smtClean="0"/>
              <a:t>9.8(.77m)(.056kg)</a:t>
            </a:r>
          </a:p>
          <a:p>
            <a:r>
              <a:rPr lang="en-US" sz="2200" dirty="0" smtClean="0"/>
              <a:t>W</a:t>
            </a:r>
            <a:r>
              <a:rPr lang="en-US" sz="2200" baseline="-25000" dirty="0" smtClean="0"/>
              <a:t>IN</a:t>
            </a:r>
            <a:r>
              <a:rPr lang="en-US" sz="2200" dirty="0" smtClean="0"/>
              <a:t>: 0.423J</a:t>
            </a:r>
          </a:p>
          <a:p>
            <a:r>
              <a:rPr lang="en-US" sz="2200" dirty="0" smtClean="0"/>
              <a:t>W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: 1/2mv²</a:t>
            </a:r>
          </a:p>
          <a:p>
            <a:r>
              <a:rPr lang="en-US" sz="2200" dirty="0" smtClean="0"/>
              <a:t>.5(.056)(3.4) ²</a:t>
            </a:r>
          </a:p>
          <a:p>
            <a:r>
              <a:rPr lang="en-US" sz="2200" dirty="0" smtClean="0"/>
              <a:t>W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: 0.324J</a:t>
            </a:r>
          </a:p>
          <a:p>
            <a:endParaRPr lang="en-US" sz="22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1026" name="Picture 2" descr="E:\Soph yr\Rube Gold\DSCN36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4343400" cy="325755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24000" y="3200400"/>
            <a:ext cx="358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Efficiency:  77%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6" name="Picture 5" descr="E:\Soph yr\Rube Gold\DSCN3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362200"/>
            <a:ext cx="4368800" cy="32766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286000"/>
            <a:ext cx="31242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257800" y="2286000"/>
            <a:ext cx="31242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+ 1/2mv²</a:t>
            </a:r>
          </a:p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200" dirty="0" smtClean="0"/>
              <a:t>.166(9.8)(.23)+ 1/2(.166)(.038)²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0.377J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+1/2 mv²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baseline="0" dirty="0" smtClean="0"/>
              <a:t>.166(9.8)(.1)+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baseline="0" dirty="0" smtClean="0"/>
              <a:t>1/2(.166)(3.6)²</a:t>
            </a:r>
          </a:p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200" dirty="0" smtClean="0"/>
              <a:t>W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: 0.016J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31242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Efficiency 4.2% </a:t>
            </a:r>
            <a:endParaRPr lang="en-US" sz="6000" dirty="0">
              <a:solidFill>
                <a:srgbClr val="FF0000"/>
              </a:solidFill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362200"/>
            <a:ext cx="31242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 descr="E:\Soph yr\Rube Gold\DSCN37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362200"/>
            <a:ext cx="4368800" cy="3276600"/>
          </a:xfrm>
          <a:prstGeom prst="rect">
            <a:avLst/>
          </a:prstGeom>
          <a:noFill/>
        </p:spPr>
      </p:pic>
      <p:sp>
        <p:nvSpPr>
          <p:cNvPr id="35" name="Content Placeholder 2"/>
          <p:cNvSpPr txBox="1">
            <a:spLocks/>
          </p:cNvSpPr>
          <p:nvPr/>
        </p:nvSpPr>
        <p:spPr>
          <a:xfrm>
            <a:off x="5334000" y="2209800"/>
            <a:ext cx="2971800" cy="3352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lang="en-US" sz="2200" dirty="0" smtClean="0"/>
              <a:t> </a:t>
            </a:r>
            <a:r>
              <a:rPr lang="en-US" sz="2200" dirty="0" err="1" smtClean="0"/>
              <a:t>mgh</a:t>
            </a:r>
            <a:r>
              <a:rPr lang="en-US" sz="2200" dirty="0" smtClean="0"/>
              <a:t>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noProof="0" dirty="0" smtClean="0"/>
              <a:t>.052(9.8)(.062)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0.0319J</a:t>
            </a:r>
          </a:p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lang="en-US" sz="2200" dirty="0" smtClean="0"/>
              <a:t>: 1/2mv²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noProof="0" dirty="0" smtClean="0"/>
              <a:t>1/2(.052)(.45)²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0.0053J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3622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Efficiency 17%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27" grpId="0"/>
      <p:bldP spid="29" grpId="0"/>
      <p:bldP spid="29" grpId="1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/>
              <a:t>Ke</a:t>
            </a:r>
            <a:r>
              <a:rPr lang="en-US" sz="4800" dirty="0" smtClean="0"/>
              <a:t> to PE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2438400"/>
            <a:ext cx="2590800" cy="3048001"/>
          </a:xfrm>
        </p:spPr>
        <p:txBody>
          <a:bodyPr/>
          <a:lstStyle/>
          <a:p>
            <a:r>
              <a:rPr lang="en-US" dirty="0" smtClean="0"/>
              <a:t>W</a:t>
            </a:r>
            <a:r>
              <a:rPr lang="en-US" baseline="-25000" dirty="0" smtClean="0"/>
              <a:t>IN</a:t>
            </a:r>
            <a:r>
              <a:rPr lang="en-US" dirty="0" smtClean="0"/>
              <a:t>: 1/2mv²</a:t>
            </a:r>
          </a:p>
          <a:p>
            <a:r>
              <a:rPr lang="en-US" dirty="0" smtClean="0"/>
              <a:t>.5(.056)(3.4) ²</a:t>
            </a:r>
          </a:p>
          <a:p>
            <a:r>
              <a:rPr lang="en-US" dirty="0" smtClean="0"/>
              <a:t>W</a:t>
            </a:r>
            <a:r>
              <a:rPr lang="en-US" baseline="-25000" dirty="0" smtClean="0"/>
              <a:t>IN</a:t>
            </a:r>
            <a:r>
              <a:rPr lang="en-US" dirty="0" smtClean="0"/>
              <a:t>: 0.324J</a:t>
            </a:r>
          </a:p>
          <a:p>
            <a:pPr lvl="0">
              <a:defRPr/>
            </a:pPr>
            <a:r>
              <a:rPr lang="en-US" dirty="0" smtClean="0"/>
              <a:t>W</a:t>
            </a:r>
            <a:r>
              <a:rPr lang="en-US" baseline="-25000" dirty="0" smtClean="0"/>
              <a:t>OUT</a:t>
            </a:r>
            <a:r>
              <a:rPr lang="en-US" dirty="0" smtClean="0"/>
              <a:t>: </a:t>
            </a:r>
            <a:r>
              <a:rPr lang="en-US" dirty="0" err="1" smtClean="0"/>
              <a:t>mgh</a:t>
            </a:r>
            <a:endParaRPr lang="en-US" dirty="0" smtClean="0"/>
          </a:p>
          <a:p>
            <a:pPr lvl="0">
              <a:defRPr/>
            </a:pPr>
            <a:r>
              <a:rPr lang="en-US" dirty="0" smtClean="0"/>
              <a:t>9.8(.078kg)(.07kg)</a:t>
            </a:r>
          </a:p>
          <a:p>
            <a:pPr lvl="0">
              <a:defRPr/>
            </a:pPr>
            <a:r>
              <a:rPr lang="en-US" dirty="0" smtClean="0"/>
              <a:t>W</a:t>
            </a:r>
            <a:r>
              <a:rPr lang="en-US" baseline="-25000" dirty="0" smtClean="0"/>
              <a:t>OUT</a:t>
            </a:r>
            <a:r>
              <a:rPr lang="en-US" dirty="0" smtClean="0"/>
              <a:t>: 0.0535J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E:\Soph yr\Rube Gold\DSCN36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4343400" cy="32575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32004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Efficiency 16.5%</a:t>
            </a:r>
            <a:endParaRPr lang="en-US" sz="5400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362200"/>
            <a:ext cx="31242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E:\Soph yr\Rube Gold\DSCN37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362200"/>
            <a:ext cx="4368800" cy="3276600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257800" y="2286000"/>
            <a:ext cx="29718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1/2mv²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dirty="0" smtClean="0"/>
              <a:t>.5 (.02892)(2.75)²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0.109J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noProof="0" dirty="0" smtClean="0"/>
              <a:t>(.02892)(9.8)(.17)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0.086J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2895600"/>
            <a:ext cx="3505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Efficiency 70%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/>
              <a:t>Pe</a:t>
            </a:r>
            <a:r>
              <a:rPr lang="en-US" sz="4800" dirty="0" smtClean="0"/>
              <a:t> to </a:t>
            </a:r>
            <a:r>
              <a:rPr lang="en-US" sz="4800" dirty="0" err="1" smtClean="0"/>
              <a:t>Pe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xfrm>
            <a:off x="5334000" y="2438400"/>
            <a:ext cx="29718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9.8(.078kg)(.07kg)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0.0535J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cup+ </a:t>
            </a:r>
            <a:r>
              <a:rPr kumimoji="0" lang="en-US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(water)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.01(9.8)(.08)+.13(9.8)(.03)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0.0449J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E:\Soph yr\Rube Gold\DSCN36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4368800" cy="3276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52600" y="30480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Efficiency 16.5%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allAtOnce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010400" cy="685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KE to Rotational</a:t>
            </a:r>
            <a:endParaRPr lang="en-US" sz="4800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5334000" y="2438400"/>
            <a:ext cx="27432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(cup)+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mgh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(water)</a:t>
            </a:r>
          </a:p>
          <a:p>
            <a:pPr lvl="0"/>
            <a:r>
              <a:rPr lang="en-US" sz="2200" dirty="0" smtClean="0"/>
              <a:t>01(9.8)(.08)+.13(9.8)(.03)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0.0449J</a:t>
            </a:r>
          </a:p>
          <a:p>
            <a:pPr lvl="0"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lang="en-US" sz="2200" dirty="0" smtClean="0"/>
              <a:t>:W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: 1/2I</a:t>
            </a:r>
            <a:r>
              <a:rPr lang="el-GR" sz="2200" dirty="0" smtClean="0"/>
              <a:t>ω²</a:t>
            </a:r>
            <a:endParaRPr lang="en-US" sz="2200" dirty="0" smtClean="0"/>
          </a:p>
          <a:p>
            <a:pPr lvl="0">
              <a:defRPr/>
            </a:pPr>
            <a:r>
              <a:rPr lang="en-US" sz="2200" dirty="0" smtClean="0"/>
              <a:t>½(.5(.1513)(.05)² (1.03)²</a:t>
            </a:r>
          </a:p>
          <a:p>
            <a:r>
              <a:rPr lang="en-US" sz="2200" dirty="0" smtClean="0"/>
              <a:t>W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: 9.967x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-5</a:t>
            </a:r>
            <a:r>
              <a:rPr lang="en-US" sz="2000" dirty="0" smtClean="0"/>
              <a:t>J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E:\Soph yr\Rube Gold\DSCN3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4368800" cy="3276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0" y="3200400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Efficiency 83%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6934200" cy="685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Rotational to </a:t>
            </a:r>
            <a:r>
              <a:rPr lang="en-US" sz="4800" dirty="0" err="1" smtClean="0"/>
              <a:t>Pe</a:t>
            </a:r>
            <a:endParaRPr lang="en-US" sz="4800" dirty="0"/>
          </a:p>
        </p:txBody>
      </p:sp>
      <p:pic>
        <p:nvPicPr>
          <p:cNvPr id="4" name="Picture 3" descr="E:\Soph yr\Rube Gold\DSCN37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4343400" cy="3257550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xfrm>
            <a:off x="5257800" y="2438400"/>
            <a:ext cx="25146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/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θ</a:t>
            </a:r>
            <a:r>
              <a:rPr lang="en-US" sz="2200" dirty="0" smtClean="0"/>
              <a:t>2 </a:t>
            </a:r>
            <a:r>
              <a:rPr lang="el-GR" sz="2200" dirty="0" smtClean="0"/>
              <a:t>π</a:t>
            </a:r>
            <a:r>
              <a:rPr lang="en-US" sz="2200" dirty="0" smtClean="0"/>
              <a:t> /time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/>
              <a:t>(11/180)2 </a:t>
            </a:r>
            <a:r>
              <a:rPr lang="el-GR" sz="2200" dirty="0" smtClean="0"/>
              <a:t>π</a:t>
            </a:r>
            <a:r>
              <a:rPr lang="en-US" sz="2200" dirty="0" smtClean="0"/>
              <a:t>/ .374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1.03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rot/sec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1/2I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ω²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en-US" sz="2200" dirty="0" smtClean="0"/>
              <a:t>½(.5(.1513)(.05)² (1.03)²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9.967x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-5</a:t>
            </a:r>
            <a:r>
              <a:rPr lang="en-US" sz="2000" dirty="0" smtClean="0"/>
              <a:t>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3048000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Efficiency43.5</a:t>
            </a:r>
            <a:r>
              <a:rPr lang="en-US" sz="6000" dirty="0" smtClean="0">
                <a:solidFill>
                  <a:srgbClr val="FF0000"/>
                </a:solidFill>
              </a:rPr>
              <a:t>%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PE to Electric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2438400"/>
            <a:ext cx="2971800" cy="304800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2800" dirty="0" smtClean="0"/>
              <a:t>W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: </a:t>
            </a:r>
            <a:r>
              <a:rPr lang="en-US" sz="2800" dirty="0" err="1" smtClean="0"/>
              <a:t>mgh</a:t>
            </a:r>
            <a:r>
              <a:rPr lang="en-US" sz="2800" dirty="0" smtClean="0"/>
              <a:t>/t</a:t>
            </a:r>
          </a:p>
          <a:p>
            <a:pPr lvl="0"/>
            <a:r>
              <a:rPr lang="en-US" sz="2800" dirty="0" smtClean="0"/>
              <a:t>.166(9.8)(.01)/.112</a:t>
            </a:r>
          </a:p>
          <a:p>
            <a:pPr lvl="0">
              <a:defRPr/>
            </a:pPr>
            <a:r>
              <a:rPr lang="en-US" sz="2800" dirty="0" smtClean="0"/>
              <a:t>W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: 0.143w</a:t>
            </a:r>
          </a:p>
          <a:p>
            <a:pPr lvl="0">
              <a:defRPr/>
            </a:pPr>
            <a:r>
              <a:rPr lang="en-US" sz="2800" dirty="0" smtClean="0"/>
              <a:t>W</a:t>
            </a:r>
            <a:r>
              <a:rPr lang="en-US" sz="2800" baseline="-25000" dirty="0" smtClean="0"/>
              <a:t>OUT</a:t>
            </a:r>
            <a:r>
              <a:rPr lang="en-US" sz="2800" dirty="0" smtClean="0"/>
              <a:t>: IV</a:t>
            </a:r>
          </a:p>
          <a:p>
            <a:pPr lvl="0">
              <a:defRPr/>
            </a:pPr>
            <a:r>
              <a:rPr lang="en-US" sz="2800" dirty="0" smtClean="0"/>
              <a:t>6v(.002a)</a:t>
            </a:r>
          </a:p>
          <a:p>
            <a:r>
              <a:rPr lang="en-US" sz="2800" dirty="0" smtClean="0"/>
              <a:t>W</a:t>
            </a:r>
            <a:r>
              <a:rPr lang="en-US" sz="2800" baseline="-25000" dirty="0" smtClean="0"/>
              <a:t>OUT</a:t>
            </a:r>
            <a:r>
              <a:rPr lang="en-US" sz="2800" dirty="0" smtClean="0"/>
              <a:t>: 0.012w</a:t>
            </a:r>
          </a:p>
          <a:p>
            <a:endParaRPr lang="en-US" dirty="0"/>
          </a:p>
        </p:txBody>
      </p:sp>
      <p:pic>
        <p:nvPicPr>
          <p:cNvPr id="3074" name="Picture 2" descr="E:\Soph yr\Rube Gold\DSCN3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362200"/>
            <a:ext cx="2495550" cy="3327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32004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Efficiency 8%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Wind to </a:t>
            </a:r>
            <a:r>
              <a:rPr lang="en-US" sz="4800" dirty="0" err="1" smtClean="0"/>
              <a:t>Ke</a:t>
            </a:r>
            <a:endParaRPr lang="en-US" sz="4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86400" y="2438400"/>
            <a:ext cx="27432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800" dirty="0" smtClean="0"/>
              <a:t>W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: (</a:t>
            </a:r>
            <a:r>
              <a:rPr lang="el-GR" sz="2800" dirty="0" smtClean="0"/>
              <a:t>π</a:t>
            </a:r>
            <a:r>
              <a:rPr lang="en-US" sz="2800" dirty="0" smtClean="0"/>
              <a:t>r²h)1.2</a:t>
            </a:r>
          </a:p>
          <a:p>
            <a:pPr lvl="0" indent="-27432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dirty="0" smtClean="0"/>
              <a:t>(</a:t>
            </a:r>
            <a:r>
              <a:rPr lang="el-GR" sz="2800" dirty="0" smtClean="0"/>
              <a:t>π</a:t>
            </a:r>
            <a:r>
              <a:rPr lang="en-US" sz="2800" dirty="0" smtClean="0"/>
              <a:t>.045².12)1.2</a:t>
            </a:r>
            <a:endParaRPr lang="en-US" sz="2800" baseline="-25000" dirty="0" smtClean="0"/>
          </a:p>
          <a:p>
            <a:pPr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800" dirty="0" smtClean="0"/>
              <a:t>W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:9.16x</a:t>
            </a:r>
            <a:r>
              <a:rPr lang="en-US" sz="2000" dirty="0" smtClean="0"/>
              <a:t> 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J</a:t>
            </a:r>
            <a:endParaRPr lang="en-US" sz="2800" dirty="0" smtClean="0"/>
          </a:p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800" dirty="0" smtClean="0"/>
              <a:t>W</a:t>
            </a:r>
            <a:r>
              <a:rPr lang="en-US" sz="2800" baseline="-25000" dirty="0" smtClean="0"/>
              <a:t>OUT</a:t>
            </a:r>
            <a:r>
              <a:rPr lang="en-US" sz="2800" dirty="0" smtClean="0"/>
              <a:t>: 1/2mv</a:t>
            </a:r>
            <a:r>
              <a:rPr lang="en-US" sz="2800" dirty="0" smtClean="0">
                <a:sym typeface="Wingdings" pitchFamily="2" charset="2"/>
              </a:rPr>
              <a:t>²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indent="-27432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dirty="0" smtClean="0"/>
              <a:t>.5(W</a:t>
            </a:r>
            <a:r>
              <a:rPr lang="en-US" sz="2800" baseline="-25000" dirty="0" smtClean="0"/>
              <a:t>IN</a:t>
            </a:r>
            <a:r>
              <a:rPr lang="en-US" sz="2800" dirty="0" smtClean="0"/>
              <a:t>:9.16x</a:t>
            </a:r>
            <a:r>
              <a:rPr lang="en-US" sz="2000" dirty="0" smtClean="0"/>
              <a:t> 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)</a:t>
            </a:r>
            <a:r>
              <a:rPr lang="en-US" sz="2800" dirty="0" smtClean="0">
                <a:sym typeface="Wingdings" pitchFamily="2" charset="2"/>
              </a:rPr>
              <a:t> (1.5)²</a:t>
            </a:r>
            <a:endParaRPr lang="en-US" sz="2800" dirty="0" smtClean="0"/>
          </a:p>
          <a:p>
            <a:pPr lvl="0"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800" dirty="0" smtClean="0"/>
              <a:t>W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:0.001J</a:t>
            </a: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1" descr="E:\Soph yr\Rube Gold\DSCN37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62200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/>
              <a:t>Pe</a:t>
            </a:r>
            <a:r>
              <a:rPr lang="en-US" sz="4800" dirty="0" smtClean="0"/>
              <a:t> to electric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514600"/>
            <a:ext cx="3124200" cy="3048001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Formula: </a:t>
            </a:r>
            <a:r>
              <a:rPr lang="en-US" sz="2600" dirty="0" err="1" smtClean="0"/>
              <a:t>mgh</a:t>
            </a:r>
            <a:r>
              <a:rPr lang="en-US" sz="2600" dirty="0" smtClean="0"/>
              <a:t> = IV</a:t>
            </a:r>
          </a:p>
          <a:p>
            <a:r>
              <a:rPr lang="en-US" sz="2600" dirty="0" smtClean="0"/>
              <a:t>(9.8)(2.63kg)(.165m)=(100w/120v)</a:t>
            </a:r>
          </a:p>
          <a:p>
            <a:pPr lvl="0">
              <a:defRPr/>
            </a:pPr>
            <a:r>
              <a:rPr lang="en-US" sz="2600" dirty="0" smtClean="0"/>
              <a:t>W</a:t>
            </a:r>
            <a:r>
              <a:rPr lang="en-US" sz="2600" baseline="-25000" dirty="0" smtClean="0"/>
              <a:t>IN</a:t>
            </a:r>
            <a:r>
              <a:rPr lang="en-US" sz="2600" dirty="0" smtClean="0"/>
              <a:t>: 0.103J</a:t>
            </a:r>
          </a:p>
          <a:p>
            <a:pPr lvl="0">
              <a:defRPr/>
            </a:pPr>
            <a:r>
              <a:rPr lang="en-US" sz="2600" dirty="0" smtClean="0"/>
              <a:t>W</a:t>
            </a:r>
            <a:r>
              <a:rPr lang="en-US" sz="2600" baseline="-25000" dirty="0" smtClean="0"/>
              <a:t>OUT</a:t>
            </a:r>
            <a:r>
              <a:rPr lang="en-US" sz="2600" dirty="0" smtClean="0"/>
              <a:t>: 100w</a:t>
            </a:r>
          </a:p>
          <a:p>
            <a:endParaRPr lang="en-US" dirty="0"/>
          </a:p>
        </p:txBody>
      </p:sp>
      <p:pic>
        <p:nvPicPr>
          <p:cNvPr id="3074" name="Picture 2" descr="E:\Soph yr\Rube Gold\DSCN3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0"/>
            <a:ext cx="25146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485</TotalTime>
  <Words>405</Words>
  <Application>Microsoft Office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Couture</vt:lpstr>
      <vt:lpstr>Rube Goldberg Machine</vt:lpstr>
      <vt:lpstr>PE to KE</vt:lpstr>
      <vt:lpstr>Ke to PE</vt:lpstr>
      <vt:lpstr>Pe to Pe</vt:lpstr>
      <vt:lpstr>KE to Rotational</vt:lpstr>
      <vt:lpstr>Rotational to Pe</vt:lpstr>
      <vt:lpstr>PE to Electric</vt:lpstr>
      <vt:lpstr>Wind to Ke</vt:lpstr>
      <vt:lpstr>Pe to electric</vt:lpstr>
      <vt:lpstr>Electric to solar</vt:lpstr>
      <vt:lpstr>Solar to KE</vt:lpstr>
      <vt:lpstr>Total Efficiency</vt:lpstr>
      <vt:lpstr>Video</vt:lpstr>
      <vt:lpstr>Citations</vt:lpstr>
    </vt:vector>
  </TitlesOfParts>
  <Company>School District U-46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Rube Goldberg Machine</dc:title>
  <dc:creator>100038010</dc:creator>
  <cp:lastModifiedBy>Owner</cp:lastModifiedBy>
  <cp:revision>46</cp:revision>
  <dcterms:created xsi:type="dcterms:W3CDTF">2011-03-09T23:16:20Z</dcterms:created>
  <dcterms:modified xsi:type="dcterms:W3CDTF">2011-03-11T05:36:21Z</dcterms:modified>
</cp:coreProperties>
</file>